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6" r:id="rId3"/>
    <p:sldId id="257" r:id="rId4"/>
    <p:sldId id="267" r:id="rId5"/>
    <p:sldId id="265" r:id="rId6"/>
    <p:sldId id="268" r:id="rId7"/>
    <p:sldId id="269" r:id="rId8"/>
    <p:sldId id="280" r:id="rId9"/>
    <p:sldId id="279" r:id="rId10"/>
    <p:sldId id="278" r:id="rId11"/>
    <p:sldId id="286" r:id="rId12"/>
    <p:sldId id="287" r:id="rId13"/>
    <p:sldId id="272" r:id="rId14"/>
    <p:sldId id="274" r:id="rId15"/>
    <p:sldId id="258" r:id="rId16"/>
    <p:sldId id="285" r:id="rId17"/>
    <p:sldId id="277" r:id="rId18"/>
    <p:sldId id="273" r:id="rId19"/>
    <p:sldId id="288" r:id="rId20"/>
    <p:sldId id="289" r:id="rId21"/>
    <p:sldId id="276" r:id="rId22"/>
    <p:sldId id="290" r:id="rId23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94659" autoAdjust="0"/>
  </p:normalViewPr>
  <p:slideViewPr>
    <p:cSldViewPr>
      <p:cViewPr varScale="1">
        <p:scale>
          <a:sx n="92" d="100"/>
          <a:sy n="92" d="100"/>
        </p:scale>
        <p:origin x="-87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87C78-F50A-4ADC-B73A-B9AD8BC8A280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0E2A-35AF-4976-B41D-760324DF16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4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87C78-F50A-4ADC-B73A-B9AD8BC8A280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0E2A-35AF-4976-B41D-760324DF16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98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87C78-F50A-4ADC-B73A-B9AD8BC8A280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0E2A-35AF-4976-B41D-760324DF16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70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87C78-F50A-4ADC-B73A-B9AD8BC8A280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0E2A-35AF-4976-B41D-760324DF16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19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87C78-F50A-4ADC-B73A-B9AD8BC8A280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0E2A-35AF-4976-B41D-760324DF16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2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87C78-F50A-4ADC-B73A-B9AD8BC8A280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0E2A-35AF-4976-B41D-760324DF16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19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87C78-F50A-4ADC-B73A-B9AD8BC8A280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0E2A-35AF-4976-B41D-760324DF16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77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87C78-F50A-4ADC-B73A-B9AD8BC8A280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0E2A-35AF-4976-B41D-760324DF16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00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87C78-F50A-4ADC-B73A-B9AD8BC8A280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0E2A-35AF-4976-B41D-760324DF16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51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87C78-F50A-4ADC-B73A-B9AD8BC8A280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0E2A-35AF-4976-B41D-760324DF16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60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87C78-F50A-4ADC-B73A-B9AD8BC8A280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0E2A-35AF-4976-B41D-760324DF16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35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87C78-F50A-4ADC-B73A-B9AD8BC8A280}" type="datetimeFigureOut">
              <a:rPr lang="en-US" smtClean="0"/>
              <a:pPr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20E2A-35AF-4976-B41D-760324DF16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247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avi"/><Relationship Id="rId2" Type="http://schemas.microsoft.com/office/2007/relationships/media" Target="../media/media2.avi"/><Relationship Id="rId1" Type="http://schemas.openxmlformats.org/officeDocument/2006/relationships/tags" Target="../tags/tag1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avi"/><Relationship Id="rId2" Type="http://schemas.microsoft.com/office/2007/relationships/media" Target="../media/media3.avi"/><Relationship Id="rId1" Type="http://schemas.openxmlformats.org/officeDocument/2006/relationships/tags" Target="../tags/tag1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2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-clip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19600" y="5617029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01962"/>
          </a:xfrm>
        </p:spPr>
        <p:txBody>
          <a:bodyPr/>
          <a:lstStyle/>
          <a:p>
            <a:r>
              <a:rPr lang="en-US" sz="6600" dirty="0" smtClean="0">
                <a:solidFill>
                  <a:schemeClr val="bg1"/>
                </a:solidFill>
              </a:rPr>
              <a:t>Be the Beat</a:t>
            </a:r>
            <a:r>
              <a:rPr lang="en-US" sz="6600" dirty="0">
                <a:solidFill>
                  <a:schemeClr val="bg1"/>
                </a:solidFill>
              </a:rPr>
              <a:t/>
            </a:r>
            <a:br>
              <a:rPr lang="en-US" sz="6600" dirty="0">
                <a:solidFill>
                  <a:schemeClr val="bg1"/>
                </a:solidFill>
              </a:rPr>
            </a:br>
            <a:r>
              <a:rPr lang="en-US" sz="6600" dirty="0" smtClean="0">
                <a:solidFill>
                  <a:schemeClr val="bg1"/>
                </a:solidFill>
              </a:rPr>
              <a:t>Hands Only CPR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4" y="2877911"/>
            <a:ext cx="3810000" cy="3305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03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5480" y="457200"/>
            <a:ext cx="57291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How are </a:t>
            </a:r>
            <a:r>
              <a:rPr lang="en-US" sz="4800" b="1" dirty="0" smtClean="0">
                <a:solidFill>
                  <a:schemeClr val="bg1"/>
                </a:solidFill>
              </a:rPr>
              <a:t>you </a:t>
            </a:r>
            <a:r>
              <a:rPr lang="en-US" sz="4800" b="1" dirty="0">
                <a:solidFill>
                  <a:schemeClr val="bg1"/>
                </a:solidFill>
              </a:rPr>
              <a:t>h</a:t>
            </a:r>
            <a:r>
              <a:rPr lang="en-US" sz="4800" b="1" dirty="0" smtClean="0">
                <a:solidFill>
                  <a:schemeClr val="bg1"/>
                </a:solidFill>
              </a:rPr>
              <a:t>elping</a:t>
            </a:r>
            <a:r>
              <a:rPr lang="en-US" sz="4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537205" y="1905000"/>
            <a:ext cx="8001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4800" dirty="0">
                <a:solidFill>
                  <a:schemeClr val="bg1"/>
                </a:solidFill>
              </a:rPr>
              <a:t>Using an AED to shock the heart back into rhythm can double the chance of survival.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21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76200" y="990600"/>
            <a:ext cx="8839200" cy="55626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457200" lvl="1" indent="0">
              <a:buFont typeface="Arial" pitchFamily="34" charset="0"/>
              <a:buNone/>
            </a:pPr>
            <a:r>
              <a:rPr lang="en-US" sz="3900" dirty="0" smtClean="0">
                <a:solidFill>
                  <a:schemeClr val="bg1"/>
                </a:solidFill>
              </a:rPr>
              <a:t>1</a:t>
            </a:r>
            <a:r>
              <a:rPr lang="en-US" sz="4800" dirty="0" smtClean="0">
                <a:solidFill>
                  <a:schemeClr val="bg1"/>
                </a:solidFill>
              </a:rPr>
              <a:t>. Call 911 for emergency assistance if no response.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sz="4800" dirty="0" smtClean="0">
                <a:solidFill>
                  <a:schemeClr val="bg1"/>
                </a:solidFill>
              </a:rPr>
              <a:t>2. Start chest compressions immediately.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sz="4800" dirty="0" smtClean="0">
                <a:solidFill>
                  <a:schemeClr val="bg1"/>
                </a:solidFill>
              </a:rPr>
              <a:t>3. Send someone to find an AED if one is available and use the AED as soon as it arrives.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Three Easy Steps to Save a Life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94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bg1"/>
                </a:solidFill>
              </a:rPr>
              <a:t>Call 911	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If someone  collapses, is not breathing normally, and is unresponsive to shaking.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Avoid moving the victim unless in immediate danger.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Be aware of your location to help rescuers find you.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434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Start Compressions Immediately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47583" y="1524000"/>
            <a:ext cx="8229600" cy="502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</a:rPr>
              <a:t>Put person on their back.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Put the heel of your hand on the center of their chest, put your other hand on top of the first.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With arms straight, push down hard and fast, at about 100 pushes a minute.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Keep pushing until additional helps arrives.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945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Hands Only CPR Video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Official 2012 Hands-Only CPR Instructional Video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1232807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285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00">
        <p14:flash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Points to Remember for Adult CPR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6019800" cy="5257800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>
                <a:solidFill>
                  <a:schemeClr val="bg1"/>
                </a:solidFill>
              </a:rPr>
              <a:t>Chest compressions need to be given at a rate of 100 per minute.</a:t>
            </a:r>
          </a:p>
          <a:p>
            <a:pPr marL="0" lv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Chest compression depth needs to be 2 inches for adults.</a:t>
            </a:r>
          </a:p>
          <a:p>
            <a:pPr marL="0" lv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Allow chest to return to normal position between compressions.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lvl="0"/>
            <a:r>
              <a:rPr lang="en-US" dirty="0" smtClean="0">
                <a:solidFill>
                  <a:schemeClr val="bg1"/>
                </a:solidFill>
              </a:rPr>
              <a:t>Continue chest compressions until help arrives.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strobbejoette\AppData\Local\Microsoft\Windows\Temporary Internet Files\Content.IE5\VUCK242V\MP900422282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2600"/>
            <a:ext cx="2895600" cy="2895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880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When to </a:t>
            </a:r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erform CPR?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Person is </a:t>
            </a:r>
            <a:r>
              <a:rPr lang="en-US" dirty="0">
                <a:solidFill>
                  <a:schemeClr val="bg1"/>
                </a:solidFill>
              </a:rPr>
              <a:t>unconscious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Person is not breathing or not breathing normally (gasping).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Person has no pulse.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6000" dirty="0" smtClean="0">
                <a:solidFill>
                  <a:schemeClr val="bg1"/>
                </a:solidFill>
              </a:rPr>
              <a:t>PRACTICE TIME</a:t>
            </a:r>
            <a:endParaRPr lang="en-US" sz="6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1026" name="Picture 2" descr="C:\Users\strobbejoette\AppData\Local\Microsoft\Windows\Temporary Internet Files\Content.IE5\4OFCJ2UE\MP900422269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052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767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AED Training Video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medtronic-snipped.avi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95400" y="1371600"/>
            <a:ext cx="6553199" cy="47545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407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503198"/>
            <a:ext cx="3505200" cy="206692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Use the AED as soon as it arrives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If victim is in or near water, move to dry area.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Expose victims chest.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Turn AED power on and follow voice prompts.</a:t>
            </a:r>
          </a:p>
          <a:p>
            <a:pPr marL="0" indent="0">
              <a:buNone/>
            </a:pPr>
            <a:r>
              <a:rPr lang="en-US" sz="4000" dirty="0" smtClean="0"/>
              <a:t>	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843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Apply AED Pads to </a:t>
            </a:r>
            <a:r>
              <a:rPr lang="en-US" b="1" dirty="0" smtClean="0">
                <a:solidFill>
                  <a:schemeClr val="bg1"/>
                </a:solidFill>
              </a:rPr>
              <a:t>Chest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Place </a:t>
            </a:r>
            <a:r>
              <a:rPr lang="en-US" dirty="0">
                <a:solidFill>
                  <a:schemeClr val="bg1"/>
                </a:solidFill>
              </a:rPr>
              <a:t>one pad on upper right chest and one pad on left rib area.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743200"/>
            <a:ext cx="3352800" cy="3352800"/>
          </a:xfrm>
        </p:spPr>
      </p:pic>
      <p:pic>
        <p:nvPicPr>
          <p:cNvPr id="6" name="Content Placeholder 5"/>
          <p:cNvPicPr preferRelativeResize="0"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276600"/>
            <a:ext cx="2574122" cy="2083118"/>
          </a:xfrm>
        </p:spPr>
      </p:pic>
    </p:spTree>
    <p:extLst>
      <p:ext uri="{BB962C8B-B14F-4D97-AF65-F5344CB8AC3E}">
        <p14:creationId xmlns:p14="http://schemas.microsoft.com/office/powerpoint/2010/main" val="129951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948237"/>
            <a:ext cx="2133600" cy="1600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04800" y="152400"/>
            <a:ext cx="83820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Why Learn CPR</a:t>
            </a:r>
          </a:p>
          <a:p>
            <a:pPr algn="ctr"/>
            <a:endParaRPr lang="en-US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If an adult has a </a:t>
            </a:r>
            <a:r>
              <a:rPr lang="en-US" sz="3600" b="1" dirty="0">
                <a:solidFill>
                  <a:schemeClr val="bg1"/>
                </a:solidFill>
              </a:rPr>
              <a:t>sudden cardiac arrest </a:t>
            </a:r>
            <a:r>
              <a:rPr lang="en-US" sz="3600" dirty="0">
                <a:solidFill>
                  <a:schemeClr val="bg1"/>
                </a:solidFill>
              </a:rPr>
              <a:t>(SCA), </a:t>
            </a:r>
            <a:r>
              <a:rPr lang="en-US" sz="3600" dirty="0" smtClean="0">
                <a:solidFill>
                  <a:schemeClr val="bg1"/>
                </a:solidFill>
              </a:rPr>
              <a:t>survival </a:t>
            </a:r>
            <a:r>
              <a:rPr lang="en-US" sz="3600" dirty="0">
                <a:solidFill>
                  <a:schemeClr val="bg1"/>
                </a:solidFill>
              </a:rPr>
              <a:t>depends greatly on immediately getting </a:t>
            </a:r>
            <a:r>
              <a:rPr lang="en-US" sz="3600" dirty="0" smtClean="0">
                <a:solidFill>
                  <a:schemeClr val="bg1"/>
                </a:solidFill>
              </a:rPr>
              <a:t>CPR</a:t>
            </a:r>
            <a:r>
              <a:rPr lang="en-US" sz="4000" dirty="0" smtClean="0">
                <a:solidFill>
                  <a:schemeClr val="bg1"/>
                </a:solidFill>
              </a:rPr>
              <a:t>. 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endParaRPr lang="en-US" sz="4000" dirty="0" smtClean="0">
              <a:solidFill>
                <a:schemeClr val="bg1"/>
              </a:solidFill>
            </a:endParaRP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endParaRPr lang="en-US" sz="4000" dirty="0" smtClean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304800" y="3736974"/>
            <a:ext cx="8229600" cy="20113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chemeClr val="bg1"/>
                </a:solidFill>
              </a:rPr>
              <a:t>4-6 minutes after experiencing symptoms of cardiac arrest chances of brain damage are possible.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754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Apply AED </a:t>
            </a:r>
            <a:r>
              <a:rPr lang="en-US" b="1" dirty="0">
                <a:solidFill>
                  <a:schemeClr val="bg1"/>
                </a:solidFill>
              </a:rPr>
              <a:t>P</a:t>
            </a:r>
            <a:r>
              <a:rPr lang="en-US" b="1" dirty="0" smtClean="0">
                <a:solidFill>
                  <a:schemeClr val="bg1"/>
                </a:solidFill>
              </a:rPr>
              <a:t>ads to Chest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Make sure connection is good, may need to dry off skin or shave hair.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Remove any medication patch if present.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Remove metal necklaces, underwire bras.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If person has implanted device or piercings, keep pads 1 inch away.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03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Analyze the </a:t>
            </a:r>
            <a:r>
              <a:rPr lang="en-US" b="1" dirty="0">
                <a:solidFill>
                  <a:schemeClr val="bg1"/>
                </a:solidFill>
              </a:rPr>
              <a:t>V</a:t>
            </a:r>
            <a:r>
              <a:rPr lang="en-US" b="1" dirty="0" smtClean="0">
                <a:solidFill>
                  <a:schemeClr val="bg1"/>
                </a:solidFill>
              </a:rPr>
              <a:t>ictim’s </a:t>
            </a:r>
            <a:r>
              <a:rPr lang="en-US" b="1" dirty="0">
                <a:solidFill>
                  <a:schemeClr val="bg1"/>
                </a:solidFill>
              </a:rPr>
              <a:t>H</a:t>
            </a:r>
            <a:r>
              <a:rPr lang="en-US" b="1" dirty="0" smtClean="0">
                <a:solidFill>
                  <a:schemeClr val="bg1"/>
                </a:solidFill>
              </a:rPr>
              <a:t>eart </a:t>
            </a:r>
            <a:r>
              <a:rPr lang="en-US" b="1" dirty="0">
                <a:solidFill>
                  <a:schemeClr val="bg1"/>
                </a:solidFill>
              </a:rPr>
              <a:t>R</a:t>
            </a:r>
            <a:r>
              <a:rPr lang="en-US" b="1" dirty="0" smtClean="0">
                <a:solidFill>
                  <a:schemeClr val="bg1"/>
                </a:solidFill>
              </a:rPr>
              <a:t>hythm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Press the AED button “analyze”.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 one should be touching victim.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If advised, machine will deliver shock(make sure everyone is clear and not touching victim).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If shock is not advised continue CPR and follow AED voice prompts.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35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-clip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19600" y="5617029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3001962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Questions</a:t>
            </a:r>
            <a:r>
              <a:rPr lang="en-US" sz="6600" dirty="0" smtClean="0">
                <a:solidFill>
                  <a:schemeClr val="bg1"/>
                </a:solidFill>
              </a:rPr>
              <a:t>?</a:t>
            </a:r>
            <a:br>
              <a:rPr lang="en-US" sz="6600" dirty="0" smtClean="0">
                <a:solidFill>
                  <a:schemeClr val="bg1"/>
                </a:solidFill>
              </a:rPr>
            </a:br>
            <a:r>
              <a:rPr lang="en-US" sz="5300" dirty="0" smtClean="0">
                <a:solidFill>
                  <a:schemeClr val="bg1"/>
                </a:solidFill>
              </a:rPr>
              <a:t>Please see your school nurse. </a:t>
            </a:r>
            <a:endParaRPr lang="en-US" sz="53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4" y="2877911"/>
            <a:ext cx="3810000" cy="3305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1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When to </a:t>
            </a:r>
            <a:r>
              <a:rPr lang="en-US" b="1" dirty="0">
                <a:solidFill>
                  <a:schemeClr val="bg1"/>
                </a:solidFill>
              </a:rPr>
              <a:t>p</a:t>
            </a:r>
            <a:r>
              <a:rPr lang="en-US" b="1" dirty="0" smtClean="0">
                <a:solidFill>
                  <a:schemeClr val="bg1"/>
                </a:solidFill>
              </a:rPr>
              <a:t>erform CPR?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Person is </a:t>
            </a:r>
            <a:r>
              <a:rPr lang="en-US" sz="3600" dirty="0">
                <a:solidFill>
                  <a:schemeClr val="bg1"/>
                </a:solidFill>
              </a:rPr>
              <a:t>unconscious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Person is not breathing or not breathing normally (gasping).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Person has no pulse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1026" name="Picture 2" descr="C:\Users\strobbejoette\AppData\Local\Microsoft\Windows\Temporary Internet Files\Content.IE5\4OFCJ2UE\MP900422269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052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14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257" y="1219200"/>
            <a:ext cx="8382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Most bystanders are worried that they might do something wrong or make things worse.</a:t>
            </a:r>
            <a:r>
              <a:rPr lang="en-US" sz="3600" dirty="0"/>
              <a:t> </a:t>
            </a:r>
            <a:endParaRPr lang="en-US" sz="3600" dirty="0" smtClean="0"/>
          </a:p>
          <a:p>
            <a:endParaRPr lang="en-US" sz="3600" dirty="0" smtClean="0"/>
          </a:p>
          <a:p>
            <a:r>
              <a:rPr lang="en-US" sz="3600" b="1" i="1" u="sng" smtClean="0">
                <a:solidFill>
                  <a:srgbClr val="FF0000"/>
                </a:solidFill>
              </a:rPr>
              <a:t>Providing Hands-Only </a:t>
            </a:r>
            <a:r>
              <a:rPr lang="en-US" sz="3600" b="1" i="1" u="sng" dirty="0">
                <a:solidFill>
                  <a:srgbClr val="FF0000"/>
                </a:solidFill>
              </a:rPr>
              <a:t>CPR to an adult who has collapsed from SCA can more than double </a:t>
            </a:r>
            <a:r>
              <a:rPr lang="en-US" sz="3600" b="1" i="1" u="sng" dirty="0" smtClean="0">
                <a:solidFill>
                  <a:srgbClr val="FF0000"/>
                </a:solidFill>
              </a:rPr>
              <a:t>that person’s </a:t>
            </a:r>
            <a:r>
              <a:rPr lang="en-US" sz="3600" b="1" i="1" u="sng" dirty="0">
                <a:solidFill>
                  <a:srgbClr val="FF0000"/>
                </a:solidFill>
              </a:rPr>
              <a:t>chance of survival</a:t>
            </a:r>
            <a:r>
              <a:rPr lang="en-US" sz="4400" b="1" i="1" u="sng" dirty="0">
                <a:solidFill>
                  <a:srgbClr val="FF0000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942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763000" cy="50292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Hands-Only CPR </a:t>
            </a:r>
            <a:r>
              <a:rPr lang="en-US" sz="3600" dirty="0">
                <a:solidFill>
                  <a:schemeClr val="bg1"/>
                </a:solidFill>
              </a:rPr>
              <a:t>is CPR without mouth-to-mouth breathing. It is recommended for use by people who see an adult suddenly collapse in </a:t>
            </a:r>
            <a:r>
              <a:rPr lang="en-US" sz="3600" dirty="0" smtClean="0">
                <a:solidFill>
                  <a:schemeClr val="bg1"/>
                </a:solidFill>
              </a:rPr>
              <a:t>an “out-of-the-hospital” </a:t>
            </a:r>
            <a:r>
              <a:rPr lang="en-US" sz="3600" dirty="0">
                <a:solidFill>
                  <a:schemeClr val="bg1"/>
                </a:solidFill>
              </a:rPr>
              <a:t>setting.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218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7571" y="1676400"/>
            <a:ext cx="7620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Automated external defibrillator (AED) use also dramatically increases </a:t>
            </a:r>
            <a:r>
              <a:rPr lang="en-US" sz="3600" dirty="0" smtClean="0">
                <a:solidFill>
                  <a:schemeClr val="bg1"/>
                </a:solidFill>
              </a:rPr>
              <a:t>a </a:t>
            </a:r>
            <a:r>
              <a:rPr lang="en-US" sz="3600" dirty="0">
                <a:solidFill>
                  <a:schemeClr val="bg1"/>
                </a:solidFill>
              </a:rPr>
              <a:t>SCA victim’s chance of survival. 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Learning the location of nearby AEDs and how to use them can mean the difference between life or death.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0" y="38100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AED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05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177853"/>
            <a:ext cx="57291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How are </a:t>
            </a:r>
            <a:r>
              <a:rPr lang="en-US" sz="4800" b="1" dirty="0" smtClean="0">
                <a:solidFill>
                  <a:schemeClr val="bg1"/>
                </a:solidFill>
              </a:rPr>
              <a:t>you </a:t>
            </a:r>
            <a:r>
              <a:rPr lang="en-US" sz="4800" b="1" dirty="0">
                <a:solidFill>
                  <a:schemeClr val="bg1"/>
                </a:solidFill>
              </a:rPr>
              <a:t>h</a:t>
            </a:r>
            <a:r>
              <a:rPr lang="en-US" sz="4800" b="1" dirty="0" smtClean="0">
                <a:solidFill>
                  <a:schemeClr val="bg1"/>
                </a:solidFill>
              </a:rPr>
              <a:t>elping</a:t>
            </a:r>
            <a:r>
              <a:rPr lang="en-US" sz="4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541538" y="1905000"/>
            <a:ext cx="8305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Chest compressions are essential to maximize the victim’s chance of survival keeping oxygen in the blood circulating throughout the body</a:t>
            </a:r>
            <a:r>
              <a:rPr lang="en-US" sz="48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960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177853"/>
            <a:ext cx="57291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How are </a:t>
            </a:r>
            <a:r>
              <a:rPr lang="en-US" sz="4800" b="1" dirty="0" smtClean="0">
                <a:solidFill>
                  <a:schemeClr val="bg1"/>
                </a:solidFill>
              </a:rPr>
              <a:t>you </a:t>
            </a:r>
            <a:r>
              <a:rPr lang="en-US" sz="4800" b="1" dirty="0">
                <a:solidFill>
                  <a:schemeClr val="bg1"/>
                </a:solidFill>
              </a:rPr>
              <a:t>h</a:t>
            </a:r>
            <a:r>
              <a:rPr lang="en-US" sz="4800" b="1" dirty="0" smtClean="0">
                <a:solidFill>
                  <a:schemeClr val="bg1"/>
                </a:solidFill>
              </a:rPr>
              <a:t>elping</a:t>
            </a:r>
            <a:r>
              <a:rPr lang="en-US" sz="4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1447800"/>
            <a:ext cx="8001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sz="4800" dirty="0">
              <a:solidFill>
                <a:schemeClr val="bg1"/>
              </a:solidFill>
            </a:endParaRPr>
          </a:p>
          <a:p>
            <a:r>
              <a:rPr lang="en-US" sz="4800" dirty="0">
                <a:solidFill>
                  <a:schemeClr val="bg1"/>
                </a:solidFill>
              </a:rPr>
              <a:t>If chest compressions are not provided to a SCA victim within a few minutes, they will likely die</a:t>
            </a:r>
            <a:r>
              <a:rPr lang="en-US" sz="48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327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177853"/>
            <a:ext cx="57291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How are </a:t>
            </a:r>
            <a:r>
              <a:rPr lang="en-US" sz="4800" b="1" dirty="0" smtClean="0">
                <a:solidFill>
                  <a:schemeClr val="bg1"/>
                </a:solidFill>
              </a:rPr>
              <a:t>you </a:t>
            </a:r>
            <a:r>
              <a:rPr lang="en-US" sz="4800" b="1" dirty="0">
                <a:solidFill>
                  <a:schemeClr val="bg1"/>
                </a:solidFill>
              </a:rPr>
              <a:t>h</a:t>
            </a:r>
            <a:r>
              <a:rPr lang="en-US" sz="4800" b="1" dirty="0" smtClean="0">
                <a:solidFill>
                  <a:schemeClr val="bg1"/>
                </a:solidFill>
              </a:rPr>
              <a:t>elping</a:t>
            </a:r>
            <a:r>
              <a:rPr lang="en-US" sz="4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532026" y="2057400"/>
            <a:ext cx="8001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No </a:t>
            </a:r>
            <a:r>
              <a:rPr lang="en-US" sz="4800" dirty="0">
                <a:solidFill>
                  <a:schemeClr val="bg1"/>
                </a:solidFill>
              </a:rPr>
              <a:t>advanced therapy is more important than chest compressions. Waiting for help to arrive will decrease the chances of survival</a:t>
            </a:r>
            <a:r>
              <a:rPr lang="en-US" sz="48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0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BARVISIBLE" val="True"/>
  <p:tag name="CSVFORMAT" val="0"/>
  <p:tag name="COUNTDOWNSTYLE" val="-1"/>
  <p:tag name="COUNTDOWNSECONDS" val="10"/>
  <p:tag name="BACKUPSESSIONS" val="True"/>
  <p:tag name="REVIEWONLY" val="False"/>
  <p:tag name="RACEENDPOINTS" val="100"/>
  <p:tag name="PARTICIPANTSINLEADERBOARD" val="5"/>
  <p:tag name="BUBBLESIZEVISIBLE" val="True"/>
  <p:tag name="CUSTOMGRIDBACKCOLOR" val="-2830136"/>
  <p:tag name="CUSTOMCELLBACKCOLOR3" val="-268652"/>
  <p:tag name="DISPLAYDEVICENUMBER" val="True"/>
  <p:tag name="AUTOSIZEGRID" val="True"/>
  <p:tag name="POLLINGCYCLE" val="2"/>
  <p:tag name="INCLUDENONRESPONDERS" val="False"/>
  <p:tag name="CORRECTPOINTVALUE" val="100"/>
  <p:tag name="ZEROBASED" val="False"/>
  <p:tag name="FIBDISPLAYRESULTS" val="True"/>
  <p:tag name="PRRESPONSE1" val="10"/>
  <p:tag name="PRRESPONSE5" val="6"/>
  <p:tag name="PRRESPONSE9" val="2"/>
  <p:tag name="USESECONDARYMONITOR" val="True"/>
  <p:tag name="ANSWERNOWTEXT" val="Answer Now"/>
  <p:tag name="INPUTSOURCE" val="1"/>
  <p:tag name="CHARTVALUEFORMAT" val="0%"/>
  <p:tag name="STDCHART" val="1"/>
  <p:tag name="TEAMSINLEADERBOARD" val="5"/>
  <p:tag name="BUBBLEGROUPING" val="3"/>
  <p:tag name="CUSTOMCELLBACKCOLOR2" val="-13395457"/>
  <p:tag name="DISPLAYDEVICEID" val="True"/>
  <p:tag name="GRIDPOSITION" val="1"/>
  <p:tag name="RESETCHARTS" val="True"/>
  <p:tag name="INCORRECTPOINTVALUE" val="0"/>
  <p:tag name="CHARTSCALE" val="True"/>
  <p:tag name="FIBDISPLAYKEYWORDS" val="True"/>
  <p:tag name="PRRESPONSE6" val="5"/>
  <p:tag name="SHOWFLASHWARNING" val="True"/>
  <p:tag name="EXPANDSHOWBAR" val="True"/>
  <p:tag name="RESPCOUNTERSTYLE" val="-1"/>
  <p:tag name="ALLOWDUPLICATES" val="False"/>
  <p:tag name="AUTOUPDATEALIASES" val="True"/>
  <p:tag name="MAXRESPONDERS" val="5"/>
  <p:tag name="CUSTOMCELLFORECOLOR" val="-16777216"/>
  <p:tag name="DISPLAYNAME" val="True"/>
  <p:tag name="GRIDFONTSIZE" val="12"/>
  <p:tag name="INCLUDEPPT" val="True"/>
  <p:tag name="AUTOADJUSTPARTRANGE" val="True"/>
  <p:tag name="PRRESPONSE2" val="9"/>
  <p:tag name="PRRESPONSE8" val="3"/>
  <p:tag name="POWERPOINTVERSION" val="14.0"/>
  <p:tag name="RESPCOUNTERFORMAT" val="0"/>
  <p:tag name="AUTOADVANCE" val="False"/>
  <p:tag name="SKIPREMAININGRACESLIDES" val="True"/>
  <p:tag name="CUSTOMCELLBACKCOLOR1" val="-657956"/>
  <p:tag name="GRIDROTATIONINTERVAL" val="2"/>
  <p:tag name="MULTIRESPDIVISOR" val="1"/>
  <p:tag name="ADVANCEDSETTINGSVIEW" val="False"/>
  <p:tag name="PRRESPONSE4" val="7"/>
  <p:tag name="TPVERSION" val="2008"/>
  <p:tag name="RESPTABLESTYLE" val="-1"/>
  <p:tag name="RACERSMAXDISPLAYED" val="5"/>
  <p:tag name="DEFAULTNUMTEAMS" val="5"/>
  <p:tag name="GRIDSIZE" val="{Width=800, Height=600}"/>
  <p:tag name="REALTIMEBACKUP" val="False"/>
  <p:tag name="PRRESPONSE3" val="8"/>
  <p:tag name="SAVECSVWITHSESSION" val="True"/>
  <p:tag name="BACKUPMAINTENANCE" val="7"/>
  <p:tag name="BUBBLEVALUEFORMAT" val="0.0"/>
  <p:tag name="CHARTCOLORS" val="0"/>
  <p:tag name="FIBNUMRESULTS" val="5"/>
  <p:tag name="ALWAYSOPENPOLL" val="False"/>
  <p:tag name="ROTATIONINTERVAL" val="2"/>
  <p:tag name="USESCHEMECOLORS" val="True"/>
  <p:tag name="REALTIMEBACKUPPATH" val="(None)"/>
  <p:tag name="BULLETTYPE" val="3"/>
  <p:tag name="BUBBLENAMEVISIBLE" val="True"/>
  <p:tag name="ALLOWUSERFEEDBACK" val="True"/>
  <p:tag name="ANSWERNOWSTYLE" val="-1"/>
  <p:tag name="GRIDOPACITY" val="90"/>
  <p:tag name="PRRESPONSE10" val="1"/>
  <p:tag name="CHARTLABELS" val="1"/>
  <p:tag name="RACEANIMATIONSPEED" val="3"/>
  <p:tag name="NUMRESPONSES" val="1"/>
  <p:tag name="CUSTOMCELLBACKCOLOR4" val="-8355712"/>
  <p:tag name="PRRESPONSE7" val="4"/>
  <p:tag name="FIBINCLUDEOTHER" val="True"/>
  <p:tag name="DELIMITERS" val="3.1"/>
  <p:tag name="TASKPANEKEY" val="4c660c68-ac2f-4da2-af44-7b08c11e8f73"/>
  <p:tag name="TPFULLVERSION" val="4.3.2.117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627</Words>
  <Application>Microsoft Office PowerPoint</Application>
  <PresentationFormat>On-screen Show (4:3)</PresentationFormat>
  <Paragraphs>91</Paragraphs>
  <Slides>22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Be the Beat Hands Only CPR</vt:lpstr>
      <vt:lpstr>PowerPoint Presentation</vt:lpstr>
      <vt:lpstr>When to perform CPR?</vt:lpstr>
      <vt:lpstr>PowerPoint Presentation</vt:lpstr>
      <vt:lpstr>Hands-Only CPR is CPR without mouth-to-mouth breathing. It is recommended for use by people who see an adult suddenly collapse in an “out-of-the-hospital” setting.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Hands Only CPR Video</vt:lpstr>
      <vt:lpstr>Points to Remember for Adult CPR</vt:lpstr>
      <vt:lpstr>When to perform CPR?</vt:lpstr>
      <vt:lpstr>AED Training Video</vt:lpstr>
      <vt:lpstr>Use the AED as soon as it arrives</vt:lpstr>
      <vt:lpstr>Apply AED Pads to Chest Place one pad on upper right chest and one pad on left rib area. </vt:lpstr>
      <vt:lpstr>Apply AED Pads to Chest</vt:lpstr>
      <vt:lpstr>Analyze the Victim’s Heart Rhythm</vt:lpstr>
      <vt:lpstr>Questions? Please see your school nurse.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AED Training Video</dc:title>
  <dc:creator>Administrator</dc:creator>
  <cp:lastModifiedBy>Administrator</cp:lastModifiedBy>
  <cp:revision>96</cp:revision>
  <dcterms:created xsi:type="dcterms:W3CDTF">2012-12-03T14:33:49Z</dcterms:created>
  <dcterms:modified xsi:type="dcterms:W3CDTF">2017-01-30T15:28:06Z</dcterms:modified>
</cp:coreProperties>
</file>